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3.jpg" ContentType="image/jpeg"/>
  <Override PartName="/ppt/media/image28.jpg" ContentType="image/jpeg"/>
  <Override PartName="/ppt/media/image31.jpg" ContentType="image/jpeg"/>
  <Override PartName="/ppt/media/image34.jpg" ContentType="image/jpeg"/>
  <Override PartName="/ppt/media/image37.jpg" ContentType="image/jpeg"/>
  <Override PartName="/ppt/media/image40.jpg" ContentType="image/jpeg"/>
  <Override PartName="/ppt/media/image43.jpg" ContentType="image/jpeg"/>
  <Override PartName="/ppt/media/image48.jpg" ContentType="image/jpeg"/>
  <Override PartName="/ppt/media/image4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2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3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ty on a sunny day">
            <a:extLst>
              <a:ext uri="{FF2B5EF4-FFF2-40B4-BE49-F238E27FC236}">
                <a16:creationId xmlns:a16="http://schemas.microsoft.com/office/drawing/2014/main" id="{B87D01EC-94B3-D169-5463-EEEAA07E3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67" r="-1" b="-1"/>
          <a:stretch/>
        </p:blipFill>
        <p:spPr>
          <a:xfrm>
            <a:off x="20" y="-22"/>
            <a:ext cx="9143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Jenson USA - Company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219" y="1731637"/>
            <a:ext cx="408710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A Data Analysis Project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032CE25-DA2D-58D6-AF52-01911C1C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77" y="520879"/>
            <a:ext cx="2379291" cy="994544"/>
          </a:xfrm>
          <a:prstGeom prst="rect">
            <a:avLst/>
          </a:prstGeom>
        </p:spPr>
      </p:pic>
      <p:pic>
        <p:nvPicPr>
          <p:cNvPr id="14" name="Picture 13" descr="A dolphin logo with text&#10;&#10;AI-generated content may be incorrect.">
            <a:extLst>
              <a:ext uri="{FF2B5EF4-FFF2-40B4-BE49-F238E27FC236}">
                <a16:creationId xmlns:a16="http://schemas.microsoft.com/office/drawing/2014/main" id="{42FF94E9-32EB-A8CD-D22B-6E0B11252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53" y="5805527"/>
            <a:ext cx="1285348" cy="1044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3749C0-26D5-FBA2-82A1-D68A0E8873FE}"/>
              </a:ext>
            </a:extLst>
          </p:cNvPr>
          <p:cNvSpPr txBox="1"/>
          <p:nvPr/>
        </p:nvSpPr>
        <p:spPr>
          <a:xfrm>
            <a:off x="4968240" y="6417539"/>
            <a:ext cx="49904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Submitted By:- Md Pravez Alam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riding bicycles&#10;&#10;AI-generated content may be incorrect.">
            <a:extLst>
              <a:ext uri="{FF2B5EF4-FFF2-40B4-BE49-F238E27FC236}">
                <a16:creationId xmlns:a16="http://schemas.microsoft.com/office/drawing/2014/main" id="{9F47D8FB-C2E0-76B8-A1E3-B34F5E00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60" r="12217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FC69A-CA00-F5FA-9DA8-CCDE48A9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7767" y="0"/>
            <a:ext cx="6158230" cy="1899912"/>
          </a:xfrm>
        </p:spPr>
        <p:txBody>
          <a:bodyPr>
            <a:noAutofit/>
          </a:bodyPr>
          <a:lstStyle/>
          <a:p>
            <a:r>
              <a:rPr lang="en-US" sz="3000" b="0" i="0" dirty="0">
                <a:solidFill>
                  <a:srgbClr val="000000"/>
                </a:solidFill>
                <a:effectLst/>
                <a:latin typeface="Roobert"/>
              </a:rPr>
              <a:t>2. Find the total number of orders placed by each customer per store.</a:t>
            </a:r>
            <a:br>
              <a:rPr lang="en-US" sz="3000" b="0" i="0" dirty="0">
                <a:solidFill>
                  <a:srgbClr val="50596C"/>
                </a:solidFill>
                <a:effectLst/>
                <a:latin typeface="Roobert"/>
              </a:rPr>
            </a:br>
            <a:endParaRPr lang="en-US" sz="3000" dirty="0"/>
          </a:p>
        </p:txBody>
      </p:sp>
      <p:pic>
        <p:nvPicPr>
          <p:cNvPr id="7" name="Content Placeholder 6" descr="A computer code with text&#10;&#10;AI-generated content may be incorrect.">
            <a:extLst>
              <a:ext uri="{FF2B5EF4-FFF2-40B4-BE49-F238E27FC236}">
                <a16:creationId xmlns:a16="http://schemas.microsoft.com/office/drawing/2014/main" id="{3D178BBD-E80B-FBBC-A855-2B78258D1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6072"/>
            <a:ext cx="9141714" cy="2510808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1B26F4-D2BE-1344-0170-144B1DCD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" y="5322783"/>
            <a:ext cx="3905795" cy="1495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2CEE55-D1A4-A4CD-5A6D-C87DFB3D1E94}"/>
              </a:ext>
            </a:extLst>
          </p:cNvPr>
          <p:cNvSpPr txBox="1"/>
          <p:nvPr/>
        </p:nvSpPr>
        <p:spPr>
          <a:xfrm>
            <a:off x="40639" y="472948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dolphin logo with text&#10;&#10;AI-generated content may be incorrect.">
            <a:extLst>
              <a:ext uri="{FF2B5EF4-FFF2-40B4-BE49-F238E27FC236}">
                <a16:creationId xmlns:a16="http://schemas.microsoft.com/office/drawing/2014/main" id="{7A36481D-7048-74B7-EDF5-2A84276B09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357598" y="613359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7" name="Picture 1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0144436F-D938-BAA0-D1D3-E0526C9A2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654" y="6387195"/>
            <a:ext cx="1063323" cy="4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3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riding on a metal object&#10;&#10;AI-generated content may be incorrect.">
            <a:extLst>
              <a:ext uri="{FF2B5EF4-FFF2-40B4-BE49-F238E27FC236}">
                <a16:creationId xmlns:a16="http://schemas.microsoft.com/office/drawing/2014/main" id="{2E7525D7-306C-ECEA-DDEF-29959195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73" r="19798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A64FA-08D8-B42B-03CB-800B3EAA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3830" y="9525"/>
            <a:ext cx="5741670" cy="189991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0" i="0" dirty="0">
                <a:effectLst/>
                <a:latin typeface="Roobert"/>
              </a:rPr>
              <a:t>3. Identify the customers who have ordered all types of products (i.e., from every category).</a:t>
            </a:r>
            <a:br>
              <a:rPr lang="en-US" sz="3000" b="0" i="0" dirty="0">
                <a:effectLst/>
                <a:latin typeface="Roobert"/>
              </a:rPr>
            </a:br>
            <a:endParaRPr lang="en-US" sz="3000" dirty="0"/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848A4F3-5E1E-CE68-4BA6-43C128EB5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1750" y="1629040"/>
            <a:ext cx="9175750" cy="2902320"/>
          </a:xfrm>
        </p:spPr>
      </p:pic>
      <p:pic>
        <p:nvPicPr>
          <p:cNvPr id="10" name="Picture 9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F8327114-822B-796F-7098-447006AE1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10" y="6208034"/>
            <a:ext cx="2857899" cy="619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C55F6E-13E7-DDF1-73BD-12DC872B7D56}"/>
              </a:ext>
            </a:extLst>
          </p:cNvPr>
          <p:cNvSpPr txBox="1"/>
          <p:nvPr/>
        </p:nvSpPr>
        <p:spPr>
          <a:xfrm>
            <a:off x="40639" y="557276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dolphin logo with text&#10;&#10;AI-generated content may be incorrect.">
            <a:extLst>
              <a:ext uri="{FF2B5EF4-FFF2-40B4-BE49-F238E27FC236}">
                <a16:creationId xmlns:a16="http://schemas.microsoft.com/office/drawing/2014/main" id="{D368B1A4-6892-2687-DCE3-0532DCC0BC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607263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6543E2A-B525-5973-FF90-0DF10136A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534" y="6387195"/>
            <a:ext cx="1063323" cy="44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F13CA4-ED95-395B-2019-9B4F35BFC461}"/>
              </a:ext>
            </a:extLst>
          </p:cNvPr>
          <p:cNvSpPr/>
          <p:nvPr/>
        </p:nvSpPr>
        <p:spPr>
          <a:xfrm>
            <a:off x="-18390" y="3985864"/>
            <a:ext cx="1745590" cy="8904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354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group of people riding bicycles with a raft&#10;&#10;AI-generated content may be incorrect.">
            <a:extLst>
              <a:ext uri="{FF2B5EF4-FFF2-40B4-BE49-F238E27FC236}">
                <a16:creationId xmlns:a16="http://schemas.microsoft.com/office/drawing/2014/main" id="{E652B629-51A6-8964-822E-F78D5EE3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04" r="11408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F3DD4ED-AA54-78D7-FFD1-0849869BB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" y="654337"/>
            <a:ext cx="5784184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Find the highest-priced product for each category name.</a:t>
            </a:r>
          </a:p>
          <a:p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65206-AD53-982D-ACF5-AB438E7AD580}"/>
              </a:ext>
            </a:extLst>
          </p:cNvPr>
          <p:cNvSpPr txBox="1"/>
          <p:nvPr/>
        </p:nvSpPr>
        <p:spPr>
          <a:xfrm>
            <a:off x="1744376" y="14386"/>
            <a:ext cx="57841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highlight>
                  <a:srgbClr val="C0C0C0"/>
                </a:highlight>
              </a:rPr>
              <a:t>Pricing and Inventory Analysis</a:t>
            </a:r>
          </a:p>
          <a:p>
            <a:pPr algn="ctr"/>
            <a:endParaRPr lang="en-US" sz="2500" dirty="0">
              <a:highlight>
                <a:srgbClr val="C0C0C0"/>
              </a:highlight>
            </a:endParaRPr>
          </a:p>
        </p:txBody>
      </p:sp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71E1A09-78DF-9D0C-4CCE-73350ACA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7041"/>
            <a:ext cx="9144000" cy="2680058"/>
          </a:xfrm>
          <a:prstGeom prst="rect">
            <a:avLst/>
          </a:prstGeom>
        </p:spPr>
      </p:pic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D3C9B8-C6FD-AAF1-65E7-7EBCD44A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" y="5204665"/>
            <a:ext cx="5372850" cy="16099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95172F-CECD-04F9-B7D0-C307D721BF4A}"/>
              </a:ext>
            </a:extLst>
          </p:cNvPr>
          <p:cNvSpPr txBox="1"/>
          <p:nvPr/>
        </p:nvSpPr>
        <p:spPr>
          <a:xfrm>
            <a:off x="40639" y="472948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29" name="Picture 28" descr="A dolphin logo with text&#10;&#10;AI-generated content may be incorrect.">
            <a:extLst>
              <a:ext uri="{FF2B5EF4-FFF2-40B4-BE49-F238E27FC236}">
                <a16:creationId xmlns:a16="http://schemas.microsoft.com/office/drawing/2014/main" id="{B2F045E6-1428-95C7-8E24-FB74B0EEA5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608279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694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riding bicycles outside a building&#10;&#10;AI-generated content may be incorrect.">
            <a:extLst>
              <a:ext uri="{FF2B5EF4-FFF2-40B4-BE49-F238E27FC236}">
                <a16:creationId xmlns:a16="http://schemas.microsoft.com/office/drawing/2014/main" id="{E1C80F92-AC79-92DE-68DB-E50F57E0F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34" r="9878" b="-1"/>
          <a:stretch/>
        </p:blipFill>
        <p:spPr>
          <a:xfrm>
            <a:off x="1891769" y="-36486"/>
            <a:ext cx="7252231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BD491-8CFB-83C0-2DE5-917A3031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0" y="-36486"/>
            <a:ext cx="5185502" cy="164083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dirty="0"/>
              <a:t>2. Find the median value of the price list.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9E8D6F0-E9B3-A7E6-5738-281B8FD0A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" y="1646588"/>
            <a:ext cx="9144000" cy="3087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655C8-0831-449B-CF43-519CDC39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7" y="6223591"/>
            <a:ext cx="1181265" cy="628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619606-D2FA-65C6-6920-73874F64D3C3}"/>
              </a:ext>
            </a:extLst>
          </p:cNvPr>
          <p:cNvSpPr txBox="1"/>
          <p:nvPr/>
        </p:nvSpPr>
        <p:spPr>
          <a:xfrm>
            <a:off x="40639" y="557276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dolphin logo with text&#10;&#10;AI-generated content may be incorrect.">
            <a:extLst>
              <a:ext uri="{FF2B5EF4-FFF2-40B4-BE49-F238E27FC236}">
                <a16:creationId xmlns:a16="http://schemas.microsoft.com/office/drawing/2014/main" id="{AC4B7231-8CEA-3F76-C11F-BC8D0C0EDF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608279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1CE7EB2-1B71-4ED5-6B42-F0247FB4C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534" y="6377035"/>
            <a:ext cx="1063323" cy="4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2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holding a bicycle&#10;&#10;AI-generated content may be incorrect.">
            <a:extLst>
              <a:ext uri="{FF2B5EF4-FFF2-40B4-BE49-F238E27FC236}">
                <a16:creationId xmlns:a16="http://schemas.microsoft.com/office/drawing/2014/main" id="{30F9FA06-8BEA-12FC-D892-AE8153479C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99" b="15680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F628CA-68A1-5FF8-F2AC-E91CA06A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80" y="90805"/>
            <a:ext cx="4462780" cy="1899912"/>
          </a:xfrm>
        </p:spPr>
        <p:txBody>
          <a:bodyPr>
            <a:noAutofit/>
          </a:bodyPr>
          <a:lstStyle/>
          <a:p>
            <a:r>
              <a:rPr lang="en-US" sz="2700" dirty="0"/>
              <a:t>3.List all products that   have never been ordered (use EXISTS).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953E42-D087-3045-CA1D-2DB886CF5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270" y="1436799"/>
            <a:ext cx="9141714" cy="3033601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B78CFF-7F84-E1E6-6565-5A16AF8C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2" y="5421201"/>
            <a:ext cx="2762636" cy="1435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10E785-23F0-D9AF-DC6D-52CA92871B2B}"/>
              </a:ext>
            </a:extLst>
          </p:cNvPr>
          <p:cNvSpPr txBox="1"/>
          <p:nvPr/>
        </p:nvSpPr>
        <p:spPr>
          <a:xfrm>
            <a:off x="40639" y="504444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dolphin logo with text&#10;&#10;AI-generated content may be incorrect.">
            <a:extLst>
              <a:ext uri="{FF2B5EF4-FFF2-40B4-BE49-F238E27FC236}">
                <a16:creationId xmlns:a16="http://schemas.microsoft.com/office/drawing/2014/main" id="{132763BD-E91D-E4F0-E16C-68548A6982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608279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A3A11BC-85DF-D6D2-8950-3EBB6C99C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854" y="6366875"/>
            <a:ext cx="1063323" cy="44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2327475-AA2E-EC3C-DC49-6C988948B54A}"/>
              </a:ext>
            </a:extLst>
          </p:cNvPr>
          <p:cNvSpPr/>
          <p:nvPr/>
        </p:nvSpPr>
        <p:spPr>
          <a:xfrm>
            <a:off x="1930" y="4074160"/>
            <a:ext cx="1745590" cy="5176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1122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riding bikes on a road&#10;&#10;AI-generated content may be incorrect.">
            <a:extLst>
              <a:ext uri="{FF2B5EF4-FFF2-40B4-BE49-F238E27FC236}">
                <a16:creationId xmlns:a16="http://schemas.microsoft.com/office/drawing/2014/main" id="{2F43DCE3-CC94-0D92-4A00-EA52EBC1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968" b="9109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EB7D7-BD5B-B2D5-EBDF-F8CB7908D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868" y="681037"/>
            <a:ext cx="4065270" cy="1899912"/>
          </a:xfrm>
        </p:spPr>
        <p:txBody>
          <a:bodyPr>
            <a:noAutofit/>
          </a:bodyPr>
          <a:lstStyle/>
          <a:p>
            <a:r>
              <a:rPr lang="en-US" sz="2700" b="0" i="0" dirty="0">
                <a:solidFill>
                  <a:srgbClr val="000000"/>
                </a:solidFill>
                <a:effectLst/>
                <a:latin typeface="Roobert"/>
              </a:rPr>
              <a:t>1.Find the names of staff members who have not made any sales.</a:t>
            </a:r>
            <a:br>
              <a:rPr lang="en-US" sz="2700" b="0" i="0" dirty="0">
                <a:solidFill>
                  <a:srgbClr val="50596C"/>
                </a:solidFill>
                <a:effectLst/>
                <a:latin typeface="Roobert"/>
              </a:rPr>
            </a:br>
            <a:endParaRPr lang="en-US" sz="2700" dirty="0"/>
          </a:p>
        </p:txBody>
      </p:sp>
      <p:pic>
        <p:nvPicPr>
          <p:cNvPr id="13" name="Content Placeholder 1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DDC498A-369A-E18E-3D09-5B44959E1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73" y="4410700"/>
            <a:ext cx="9126727" cy="24472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6D5D6-0B07-100A-1748-AA6EF021E167}"/>
              </a:ext>
            </a:extLst>
          </p:cNvPr>
          <p:cNvSpPr txBox="1"/>
          <p:nvPr/>
        </p:nvSpPr>
        <p:spPr>
          <a:xfrm>
            <a:off x="2936240" y="-45720"/>
            <a:ext cx="41859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highlight>
                  <a:srgbClr val="C0C0C0"/>
                </a:highlight>
              </a:rPr>
              <a:t>Staff Performance Analysis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3AFB75-2DBD-4693-0C15-7ED45CE8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80" y="3015774"/>
            <a:ext cx="1524213" cy="12003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8432D6-7C44-BE13-AA09-3CBEC108E07A}"/>
              </a:ext>
            </a:extLst>
          </p:cNvPr>
          <p:cNvSpPr txBox="1"/>
          <p:nvPr/>
        </p:nvSpPr>
        <p:spPr>
          <a:xfrm>
            <a:off x="121919" y="307340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9" name="Picture 18" descr="A dolphin logo with text&#10;&#10;AI-generated content may be incorrect.">
            <a:extLst>
              <a:ext uri="{FF2B5EF4-FFF2-40B4-BE49-F238E27FC236}">
                <a16:creationId xmlns:a16="http://schemas.microsoft.com/office/drawing/2014/main" id="{EDF27251-B185-C335-AE14-E2F1A1F77A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337278" y="711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4656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icycle parked on a sidewalk&#10;&#10;AI-generated content may be incorrect.">
            <a:extLst>
              <a:ext uri="{FF2B5EF4-FFF2-40B4-BE49-F238E27FC236}">
                <a16:creationId xmlns:a16="http://schemas.microsoft.com/office/drawing/2014/main" id="{A85383A9-54ED-BCC6-8CC4-A6841696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2" b="2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6AC865-D629-21B2-785C-F8F38B1C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5466" y="-47815"/>
            <a:ext cx="5818161" cy="1899912"/>
          </a:xfrm>
        </p:spPr>
        <p:txBody>
          <a:bodyPr>
            <a:noAutofit/>
          </a:bodyPr>
          <a:lstStyle/>
          <a:p>
            <a:r>
              <a:rPr lang="en-US" sz="2500" b="0" i="0" dirty="0">
                <a:solidFill>
                  <a:srgbClr val="000000"/>
                </a:solidFill>
                <a:effectLst/>
                <a:latin typeface="Roobert"/>
              </a:rPr>
              <a:t>2. List the names of staff members who have made more sales than the average number of sales by all staff members.</a:t>
            </a:r>
            <a:br>
              <a:rPr lang="en-US" sz="2500" b="0" i="0" dirty="0">
                <a:solidFill>
                  <a:srgbClr val="50596C"/>
                </a:solidFill>
                <a:effectLst/>
                <a:latin typeface="Roobert"/>
              </a:rPr>
            </a:br>
            <a:endParaRPr lang="en-US" sz="2500" dirty="0"/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F738B709-64F7-18AD-3A1C-94DAD755E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" y="1432560"/>
            <a:ext cx="9139428" cy="2934412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AA87BE-7270-8AE5-3267-22983EB6D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4" y="5617444"/>
            <a:ext cx="2667372" cy="1190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B23A37-8C35-7E59-C3C6-96C09176B7D6}"/>
              </a:ext>
            </a:extLst>
          </p:cNvPr>
          <p:cNvSpPr txBox="1"/>
          <p:nvPr/>
        </p:nvSpPr>
        <p:spPr>
          <a:xfrm>
            <a:off x="60959" y="503428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dolphin logo with text&#10;&#10;AI-generated content may be incorrect.">
            <a:extLst>
              <a:ext uri="{FF2B5EF4-FFF2-40B4-BE49-F238E27FC236}">
                <a16:creationId xmlns:a16="http://schemas.microsoft.com/office/drawing/2014/main" id="{3C84D9B2-DA55-B3CE-428B-26636724E2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608279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5" name="Picture 14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1DA46598-F63C-8799-0089-E6FA36321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014" y="6356715"/>
            <a:ext cx="1063323" cy="4444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04043B7-183D-7B8C-884E-625EBA68575B}"/>
              </a:ext>
            </a:extLst>
          </p:cNvPr>
          <p:cNvSpPr/>
          <p:nvPr/>
        </p:nvSpPr>
        <p:spPr>
          <a:xfrm flipV="1">
            <a:off x="1930" y="4662955"/>
            <a:ext cx="1745590" cy="6812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269E7-2B5C-D2AA-381C-3CBB66CCAFAE}"/>
              </a:ext>
            </a:extLst>
          </p:cNvPr>
          <p:cNvSpPr/>
          <p:nvPr/>
        </p:nvSpPr>
        <p:spPr>
          <a:xfrm>
            <a:off x="42570" y="4163772"/>
            <a:ext cx="1745590" cy="2959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975974-9A32-98AD-D389-E71EDD56F2B7}"/>
              </a:ext>
            </a:extLst>
          </p:cNvPr>
          <p:cNvSpPr txBox="1"/>
          <p:nvPr/>
        </p:nvSpPr>
        <p:spPr>
          <a:xfrm>
            <a:off x="121919" y="499364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566074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riding bicycles outside a building&#10;&#10;AI-generated content may be incorrect.">
            <a:extLst>
              <a:ext uri="{FF2B5EF4-FFF2-40B4-BE49-F238E27FC236}">
                <a16:creationId xmlns:a16="http://schemas.microsoft.com/office/drawing/2014/main" id="{9B25E0C6-27E3-1A5D-E383-BDE7DAF4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26" r="17671" b="-1"/>
          <a:stretch/>
        </p:blipFill>
        <p:spPr>
          <a:xfrm>
            <a:off x="-3" y="-4"/>
            <a:ext cx="565098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1B4A22-A5B3-50A8-6D2D-0D3A5775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217" y="3820747"/>
            <a:ext cx="4129361" cy="169040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br>
              <a:rPr lang="en-US" sz="1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report provides a comprehensive analysis of sales performance, customer behavior, pricing trends, inventory efficiency, and staff contributions. By identifying key patterns and trends, businesses can make data-driven decisions to enhance sales strategies, optimize product offerings, and improve overall operational efficiency. Understanding customer preferences, monitoring staff performance, and maintaining a balanced inventory are crucial for sustaining growth and competitiveness in the market.</a:t>
            </a:r>
            <a:br>
              <a:rPr 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4793168-EDA2-7E03-F225-532CA1D9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4597" y="5386172"/>
            <a:ext cx="4046981" cy="6467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</a:t>
            </a: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160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42DA8B8-94A2-45D6-976E-910B4828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99D49-F822-47BE-E254-101BE9076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599" y="753626"/>
            <a:ext cx="3811444" cy="300414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FOLLOW ME ON LINKEDIN TO GET MORE INFORMATION</a:t>
            </a:r>
            <a:br>
              <a:rPr lang="en-US" sz="3100" dirty="0"/>
            </a:b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THANK YOU!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9956" y="1"/>
            <a:ext cx="1550211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A person sitting on grass&#10;&#10;AI-generated content may be incorrect.">
            <a:extLst>
              <a:ext uri="{FF2B5EF4-FFF2-40B4-BE49-F238E27FC236}">
                <a16:creationId xmlns:a16="http://schemas.microsoft.com/office/drawing/2014/main" id="{CF2014E1-1CB7-4B8E-CBC1-35D5D207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95" r="5498"/>
          <a:stretch/>
        </p:blipFill>
        <p:spPr>
          <a:xfrm>
            <a:off x="4812065" y="2237615"/>
            <a:ext cx="1923772" cy="2449145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pic>
        <p:nvPicPr>
          <p:cNvPr id="11" name="Picture 1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5185928-428E-2805-ADAE-2E56D8DB0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57" y="700694"/>
            <a:ext cx="1923772" cy="1923772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3044" y="4546703"/>
            <a:ext cx="427136" cy="569514"/>
          </a:xfrm>
          <a:prstGeom prst="ellipse">
            <a:avLst/>
          </a:prstGeom>
          <a:noFill/>
          <a:ln w="127000">
            <a:solidFill>
              <a:schemeClr val="accent5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8068" y="3236233"/>
            <a:ext cx="945932" cy="1648694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253627" y="5166682"/>
            <a:ext cx="1376793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1603" y="6039059"/>
            <a:ext cx="1483761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0A21480-D93D-46BE-9A94-B5A80469D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5519196"/>
            <a:ext cx="1005228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365124"/>
            <a:ext cx="3915918" cy="2066544"/>
          </a:xfrm>
        </p:spPr>
        <p:txBody>
          <a:bodyPr anchor="b">
            <a:normAutofit/>
          </a:bodyPr>
          <a:lstStyle/>
          <a:p>
            <a:r>
              <a:rPr lang="en-US" sz="4700"/>
              <a:t>Introduction to Jenson USA</a:t>
            </a:r>
          </a:p>
        </p:txBody>
      </p:sp>
      <p:pic>
        <p:nvPicPr>
          <p:cNvPr id="5" name="Picture 4" descr="Red bicycle tires">
            <a:extLst>
              <a:ext uri="{FF2B5EF4-FFF2-40B4-BE49-F238E27FC236}">
                <a16:creationId xmlns:a16="http://schemas.microsoft.com/office/drawing/2014/main" id="{470891D3-0159-D58B-991D-B86DA7E3C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13" r="5" b="5"/>
          <a:stretch/>
        </p:blipFill>
        <p:spPr>
          <a:xfrm>
            <a:off x="4795737" y="4"/>
            <a:ext cx="2068302" cy="2524633"/>
          </a:xfrm>
          <a:custGeom>
            <a:avLst/>
            <a:gdLst/>
            <a:ahLst/>
            <a:cxnLst/>
            <a:rect l="l" t="t" r="r" b="b"/>
            <a:pathLst>
              <a:path w="2757736" h="2524633">
                <a:moveTo>
                  <a:pt x="21123" y="0"/>
                </a:moveTo>
                <a:lnTo>
                  <a:pt x="2731055" y="0"/>
                </a:lnTo>
                <a:lnTo>
                  <a:pt x="2730838" y="5093"/>
                </a:lnTo>
                <a:cubicBezTo>
                  <a:pt x="2730487" y="45377"/>
                  <a:pt x="2732295" y="85646"/>
                  <a:pt x="2738658" y="125789"/>
                </a:cubicBezTo>
                <a:cubicBezTo>
                  <a:pt x="2756621" y="238377"/>
                  <a:pt x="2761924" y="352450"/>
                  <a:pt x="2754463" y="466085"/>
                </a:cubicBezTo>
                <a:cubicBezTo>
                  <a:pt x="2744150" y="620982"/>
                  <a:pt x="2730085" y="775628"/>
                  <a:pt x="2725799" y="930904"/>
                </a:cubicBezTo>
                <a:cubicBezTo>
                  <a:pt x="2721780" y="1082146"/>
                  <a:pt x="2734774" y="1233389"/>
                  <a:pt x="2744685" y="1383875"/>
                </a:cubicBezTo>
                <a:cubicBezTo>
                  <a:pt x="2759152" y="1603429"/>
                  <a:pt x="2748838" y="1823108"/>
                  <a:pt x="2739863" y="2042788"/>
                </a:cubicBezTo>
                <a:cubicBezTo>
                  <a:pt x="2736448" y="2125925"/>
                  <a:pt x="2737930" y="2209061"/>
                  <a:pt x="2740205" y="2292197"/>
                </a:cubicBezTo>
                <a:lnTo>
                  <a:pt x="2744484" y="2501376"/>
                </a:lnTo>
                <a:lnTo>
                  <a:pt x="2513574" y="2517337"/>
                </a:lnTo>
                <a:cubicBezTo>
                  <a:pt x="2415696" y="2521959"/>
                  <a:pt x="2317754" y="2524358"/>
                  <a:pt x="2219717" y="2524288"/>
                </a:cubicBezTo>
                <a:cubicBezTo>
                  <a:pt x="2139473" y="2526009"/>
                  <a:pt x="2059213" y="2521297"/>
                  <a:pt x="1979578" y="2510176"/>
                </a:cubicBezTo>
                <a:cubicBezTo>
                  <a:pt x="1865287" y="2491406"/>
                  <a:pt x="1749852" y="2477294"/>
                  <a:pt x="1633783" y="2489008"/>
                </a:cubicBezTo>
                <a:cubicBezTo>
                  <a:pt x="1553779" y="2497192"/>
                  <a:pt x="1473902" y="2501991"/>
                  <a:pt x="1393517" y="2501709"/>
                </a:cubicBezTo>
                <a:cubicBezTo>
                  <a:pt x="1208744" y="2501709"/>
                  <a:pt x="1023847" y="2500016"/>
                  <a:pt x="839074" y="2503543"/>
                </a:cubicBezTo>
                <a:cubicBezTo>
                  <a:pt x="674622" y="2506648"/>
                  <a:pt x="510804" y="2513421"/>
                  <a:pt x="346224" y="2496346"/>
                </a:cubicBezTo>
                <a:cubicBezTo>
                  <a:pt x="285491" y="2490066"/>
                  <a:pt x="224679" y="2485859"/>
                  <a:pt x="163814" y="2483127"/>
                </a:cubicBezTo>
                <a:lnTo>
                  <a:pt x="18517" y="2479653"/>
                </a:lnTo>
                <a:lnTo>
                  <a:pt x="18260" y="2465175"/>
                </a:lnTo>
                <a:cubicBezTo>
                  <a:pt x="17160" y="2423362"/>
                  <a:pt x="16458" y="2381580"/>
                  <a:pt x="22836" y="2339990"/>
                </a:cubicBezTo>
                <a:cubicBezTo>
                  <a:pt x="31895" y="2273000"/>
                  <a:pt x="32239" y="2205116"/>
                  <a:pt x="23857" y="2138036"/>
                </a:cubicBezTo>
                <a:cubicBezTo>
                  <a:pt x="8778" y="2011225"/>
                  <a:pt x="9721" y="1883023"/>
                  <a:pt x="26663" y="1756454"/>
                </a:cubicBezTo>
                <a:cubicBezTo>
                  <a:pt x="37125" y="1682587"/>
                  <a:pt x="43121" y="1606552"/>
                  <a:pt x="24367" y="1534088"/>
                </a:cubicBezTo>
                <a:cubicBezTo>
                  <a:pt x="-19775" y="1363773"/>
                  <a:pt x="5996" y="1193203"/>
                  <a:pt x="24367" y="1023781"/>
                </a:cubicBezTo>
                <a:cubicBezTo>
                  <a:pt x="35530" y="932794"/>
                  <a:pt x="35786" y="840798"/>
                  <a:pt x="25133" y="749747"/>
                </a:cubicBezTo>
                <a:cubicBezTo>
                  <a:pt x="6226" y="615268"/>
                  <a:pt x="2577" y="479090"/>
                  <a:pt x="14289" y="343797"/>
                </a:cubicBezTo>
                <a:cubicBezTo>
                  <a:pt x="24877" y="233188"/>
                  <a:pt x="35339" y="122324"/>
                  <a:pt x="22581" y="10822"/>
                </a:cubicBezTo>
                <a:close/>
              </a:path>
            </a:pathLst>
          </a:custGeom>
        </p:spPr>
      </p:pic>
      <p:pic>
        <p:nvPicPr>
          <p:cNvPr id="4" name="Picture 3" descr="A dolphin logo with text&#10;&#10;AI-generated content may be incorrect.">
            <a:extLst>
              <a:ext uri="{FF2B5EF4-FFF2-40B4-BE49-F238E27FC236}">
                <a16:creationId xmlns:a16="http://schemas.microsoft.com/office/drawing/2014/main" id="{124FC850-4F90-3890-B996-13AAAA4257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1" r="4159" b="-4"/>
          <a:stretch/>
        </p:blipFill>
        <p:spPr>
          <a:xfrm>
            <a:off x="7004530" y="1"/>
            <a:ext cx="2139470" cy="2520152"/>
          </a:xfrm>
          <a:custGeom>
            <a:avLst/>
            <a:gdLst/>
            <a:ahLst/>
            <a:cxnLst/>
            <a:rect l="l" t="t" r="r" b="b"/>
            <a:pathLst>
              <a:path w="2852627" h="2520152">
                <a:moveTo>
                  <a:pt x="10064" y="0"/>
                </a:moveTo>
                <a:lnTo>
                  <a:pt x="2852627" y="0"/>
                </a:lnTo>
                <a:lnTo>
                  <a:pt x="2852627" y="2486586"/>
                </a:lnTo>
                <a:lnTo>
                  <a:pt x="2722923" y="2488164"/>
                </a:lnTo>
                <a:cubicBezTo>
                  <a:pt x="2674488" y="2490004"/>
                  <a:pt x="2626073" y="2493170"/>
                  <a:pt x="2577690" y="2497898"/>
                </a:cubicBezTo>
                <a:cubicBezTo>
                  <a:pt x="2399458" y="2512970"/>
                  <a:pt x="2220528" y="2515143"/>
                  <a:pt x="2042042" y="2504390"/>
                </a:cubicBezTo>
                <a:cubicBezTo>
                  <a:pt x="1880764" y="2496911"/>
                  <a:pt x="1719740" y="2478563"/>
                  <a:pt x="1558080" y="2494228"/>
                </a:cubicBezTo>
                <a:cubicBezTo>
                  <a:pt x="1502460" y="2499592"/>
                  <a:pt x="1447854" y="2512575"/>
                  <a:pt x="1391850" y="2515538"/>
                </a:cubicBezTo>
                <a:cubicBezTo>
                  <a:pt x="1129488" y="2529651"/>
                  <a:pt x="868014" y="2508482"/>
                  <a:pt x="606540" y="2491124"/>
                </a:cubicBezTo>
                <a:cubicBezTo>
                  <a:pt x="511296" y="2484774"/>
                  <a:pt x="416054" y="2477012"/>
                  <a:pt x="320810" y="2494370"/>
                </a:cubicBezTo>
                <a:cubicBezTo>
                  <a:pt x="240438" y="2508129"/>
                  <a:pt x="158860" y="2510966"/>
                  <a:pt x="77878" y="2502837"/>
                </a:cubicBezTo>
                <a:lnTo>
                  <a:pt x="9154" y="2498029"/>
                </a:lnTo>
                <a:lnTo>
                  <a:pt x="8320" y="2462991"/>
                </a:lnTo>
                <a:cubicBezTo>
                  <a:pt x="6579" y="2338090"/>
                  <a:pt x="-9495" y="2212684"/>
                  <a:pt x="8320" y="2088414"/>
                </a:cubicBezTo>
                <a:cubicBezTo>
                  <a:pt x="37454" y="1869137"/>
                  <a:pt x="41459" y="1647554"/>
                  <a:pt x="20242" y="1427484"/>
                </a:cubicBezTo>
                <a:cubicBezTo>
                  <a:pt x="-386" y="1179282"/>
                  <a:pt x="-1860" y="930008"/>
                  <a:pt x="15822" y="681605"/>
                </a:cubicBezTo>
                <a:cubicBezTo>
                  <a:pt x="28413" y="497593"/>
                  <a:pt x="37789" y="313203"/>
                  <a:pt x="26537" y="128561"/>
                </a:cubicBezTo>
                <a:cubicBezTo>
                  <a:pt x="24327" y="93208"/>
                  <a:pt x="18400" y="58296"/>
                  <a:pt x="12757" y="23416"/>
                </a:cubicBezTo>
                <a:close/>
              </a:path>
            </a:pathLst>
          </a:custGeom>
        </p:spPr>
      </p:pic>
      <p:sp>
        <p:nvSpPr>
          <p:cNvPr id="29" name="sketch lin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0" y="260986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2843784"/>
            <a:ext cx="3915918" cy="3328416"/>
          </a:xfrm>
        </p:spPr>
        <p:txBody>
          <a:bodyPr>
            <a:normAutofit/>
          </a:bodyPr>
          <a:lstStyle/>
          <a:p>
            <a:r>
              <a:rPr lang="en-US" sz="1900"/>
              <a:t>Jenson USA is a leading American bicycle retailer specializing in bikes, parts, and accessories. Founded in 1994, it has grown into a top e-commerce and offline cycling brand, offering high-quality products.</a:t>
            </a:r>
          </a:p>
        </p:txBody>
      </p:sp>
      <p:pic>
        <p:nvPicPr>
          <p:cNvPr id="7" name="Picture 6" descr="A bicycle parked on a sidewalk&#10;&#10;AI-generated content may be incorrect.">
            <a:extLst>
              <a:ext uri="{FF2B5EF4-FFF2-40B4-BE49-F238E27FC236}">
                <a16:creationId xmlns:a16="http://schemas.microsoft.com/office/drawing/2014/main" id="{E202F734-4EAB-E3DF-7D12-847E4E2921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38" r="-2" b="-2"/>
          <a:stretch/>
        </p:blipFill>
        <p:spPr>
          <a:xfrm>
            <a:off x="4791525" y="2716074"/>
            <a:ext cx="4352475" cy="4141924"/>
          </a:xfrm>
          <a:custGeom>
            <a:avLst/>
            <a:gdLst/>
            <a:ahLst/>
            <a:cxnLst/>
            <a:rect l="l" t="t" r="r" b="b"/>
            <a:pathLst>
              <a:path w="5803299" h="4141924">
                <a:moveTo>
                  <a:pt x="4086182" y="1329"/>
                </a:moveTo>
                <a:cubicBezTo>
                  <a:pt x="4156698" y="-1238"/>
                  <a:pt x="4227324" y="-85"/>
                  <a:pt x="4297823" y="4799"/>
                </a:cubicBezTo>
                <a:cubicBezTo>
                  <a:pt x="4587107" y="19899"/>
                  <a:pt x="4876647" y="16089"/>
                  <a:pt x="5166059" y="27661"/>
                </a:cubicBezTo>
                <a:cubicBezTo>
                  <a:pt x="5261555" y="31612"/>
                  <a:pt x="5356545" y="10444"/>
                  <a:pt x="5451787" y="9315"/>
                </a:cubicBezTo>
                <a:cubicBezTo>
                  <a:pt x="5565889" y="7904"/>
                  <a:pt x="5680275" y="12949"/>
                  <a:pt x="5794837" y="16636"/>
                </a:cubicBezTo>
                <a:lnTo>
                  <a:pt x="5803299" y="16810"/>
                </a:lnTo>
                <a:lnTo>
                  <a:pt x="5803299" y="4141924"/>
                </a:lnTo>
                <a:lnTo>
                  <a:pt x="25520" y="4141924"/>
                </a:lnTo>
                <a:lnTo>
                  <a:pt x="38276" y="3985509"/>
                </a:lnTo>
                <a:cubicBezTo>
                  <a:pt x="68779" y="3844294"/>
                  <a:pt x="65552" y="3697862"/>
                  <a:pt x="28835" y="3558127"/>
                </a:cubicBezTo>
                <a:cubicBezTo>
                  <a:pt x="-4463" y="3426468"/>
                  <a:pt x="-11352" y="3294426"/>
                  <a:pt x="21053" y="3161618"/>
                </a:cubicBezTo>
                <a:cubicBezTo>
                  <a:pt x="51646" y="3038188"/>
                  <a:pt x="50153" y="2908978"/>
                  <a:pt x="16716" y="2786288"/>
                </a:cubicBezTo>
                <a:cubicBezTo>
                  <a:pt x="9316" y="2754521"/>
                  <a:pt x="4787" y="2722155"/>
                  <a:pt x="3192" y="2689584"/>
                </a:cubicBezTo>
                <a:cubicBezTo>
                  <a:pt x="-6887" y="2570683"/>
                  <a:pt x="10081" y="2453440"/>
                  <a:pt x="24242" y="2335942"/>
                </a:cubicBezTo>
                <a:cubicBezTo>
                  <a:pt x="33683" y="2261054"/>
                  <a:pt x="48099" y="2185401"/>
                  <a:pt x="24242" y="2111279"/>
                </a:cubicBezTo>
                <a:cubicBezTo>
                  <a:pt x="7899" y="2059623"/>
                  <a:pt x="4264" y="2004791"/>
                  <a:pt x="13654" y="1951426"/>
                </a:cubicBezTo>
                <a:cubicBezTo>
                  <a:pt x="29486" y="1856713"/>
                  <a:pt x="32790" y="1760329"/>
                  <a:pt x="23477" y="1664761"/>
                </a:cubicBezTo>
                <a:cubicBezTo>
                  <a:pt x="17328" y="1601751"/>
                  <a:pt x="18272" y="1538243"/>
                  <a:pt x="26284" y="1475437"/>
                </a:cubicBezTo>
                <a:cubicBezTo>
                  <a:pt x="36872" y="1390981"/>
                  <a:pt x="53330" y="1304994"/>
                  <a:pt x="33300" y="1220284"/>
                </a:cubicBezTo>
                <a:cubicBezTo>
                  <a:pt x="1406" y="1085690"/>
                  <a:pt x="7785" y="951224"/>
                  <a:pt x="20543" y="815610"/>
                </a:cubicBezTo>
                <a:cubicBezTo>
                  <a:pt x="30111" y="714697"/>
                  <a:pt x="40700" y="612636"/>
                  <a:pt x="21563" y="510574"/>
                </a:cubicBezTo>
                <a:cubicBezTo>
                  <a:pt x="13335" y="463218"/>
                  <a:pt x="13335" y="414790"/>
                  <a:pt x="21563" y="367433"/>
                </a:cubicBezTo>
                <a:cubicBezTo>
                  <a:pt x="31514" y="303645"/>
                  <a:pt x="40955" y="240494"/>
                  <a:pt x="28197" y="176068"/>
                </a:cubicBezTo>
                <a:cubicBezTo>
                  <a:pt x="22584" y="148001"/>
                  <a:pt x="18374" y="119679"/>
                  <a:pt x="15439" y="91357"/>
                </a:cubicBezTo>
                <a:lnTo>
                  <a:pt x="13471" y="15444"/>
                </a:lnTo>
                <a:lnTo>
                  <a:pt x="161497" y="23093"/>
                </a:lnTo>
                <a:cubicBezTo>
                  <a:pt x="242184" y="25544"/>
                  <a:pt x="322886" y="25615"/>
                  <a:pt x="403652" y="21310"/>
                </a:cubicBezTo>
                <a:cubicBezTo>
                  <a:pt x="579090" y="9611"/>
                  <a:pt x="755048" y="12123"/>
                  <a:pt x="930155" y="28790"/>
                </a:cubicBezTo>
                <a:cubicBezTo>
                  <a:pt x="934727" y="29284"/>
                  <a:pt x="939871" y="27908"/>
                  <a:pt x="944744" y="27978"/>
                </a:cubicBezTo>
                <a:lnTo>
                  <a:pt x="944756" y="27986"/>
                </a:lnTo>
                <a:lnTo>
                  <a:pt x="949368" y="27641"/>
                </a:lnTo>
                <a:lnTo>
                  <a:pt x="981805" y="30065"/>
                </a:lnTo>
                <a:lnTo>
                  <a:pt x="983936" y="28984"/>
                </a:lnTo>
                <a:cubicBezTo>
                  <a:pt x="988825" y="29108"/>
                  <a:pt x="993905" y="30625"/>
                  <a:pt x="998603" y="30483"/>
                </a:cubicBezTo>
                <a:cubicBezTo>
                  <a:pt x="1047368" y="29496"/>
                  <a:pt x="1096133" y="30483"/>
                  <a:pt x="1144770" y="25121"/>
                </a:cubicBezTo>
                <a:cubicBezTo>
                  <a:pt x="1267037" y="10007"/>
                  <a:pt x="1390204" y="6041"/>
                  <a:pt x="1513043" y="13266"/>
                </a:cubicBezTo>
                <a:cubicBezTo>
                  <a:pt x="1691465" y="24557"/>
                  <a:pt x="1870141" y="31472"/>
                  <a:pt x="2048943" y="16089"/>
                </a:cubicBezTo>
                <a:cubicBezTo>
                  <a:pt x="2150537" y="7480"/>
                  <a:pt x="2252129" y="-1693"/>
                  <a:pt x="2353721" y="10161"/>
                </a:cubicBezTo>
                <a:cubicBezTo>
                  <a:pt x="2440545" y="21000"/>
                  <a:pt x="2528079" y="22750"/>
                  <a:pt x="2615195" y="15383"/>
                </a:cubicBezTo>
                <a:cubicBezTo>
                  <a:pt x="2710489" y="8045"/>
                  <a:pt x="2806139" y="8045"/>
                  <a:pt x="2901433" y="15383"/>
                </a:cubicBezTo>
                <a:cubicBezTo>
                  <a:pt x="2992739" y="21029"/>
                  <a:pt x="3084299" y="30483"/>
                  <a:pt x="3175351" y="20323"/>
                </a:cubicBezTo>
                <a:cubicBezTo>
                  <a:pt x="3303357" y="6210"/>
                  <a:pt x="3430983" y="10867"/>
                  <a:pt x="3558737" y="19476"/>
                </a:cubicBezTo>
                <a:cubicBezTo>
                  <a:pt x="3664265" y="26532"/>
                  <a:pt x="3770177" y="36834"/>
                  <a:pt x="3875197" y="20181"/>
                </a:cubicBezTo>
                <a:cubicBezTo>
                  <a:pt x="3945258" y="10183"/>
                  <a:pt x="4015665" y="3895"/>
                  <a:pt x="4086182" y="1329"/>
                </a:cubicBezTo>
                <a:close/>
              </a:path>
            </a:pathLst>
          </a:custGeom>
        </p:spPr>
      </p:pic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474FC58-9AA8-9439-9F47-01B388E6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534" y="6397355"/>
            <a:ext cx="1063323" cy="4444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1" y="329184"/>
            <a:ext cx="4688333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Company Overview</a:t>
            </a:r>
          </a:p>
        </p:txBody>
      </p:sp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1914E6F2-D570-77E8-27F5-1E1EE2FE3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181" r="35619"/>
          <a:stretch/>
        </p:blipFill>
        <p:spPr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237494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1" y="2706624"/>
            <a:ext cx="4688333" cy="3483864"/>
          </a:xfrm>
        </p:spPr>
        <p:txBody>
          <a:bodyPr>
            <a:normAutofit/>
          </a:bodyPr>
          <a:lstStyle/>
          <a:p>
            <a:r>
              <a:rPr lang="en-US" sz="1900"/>
              <a:t>• Founded: 1994</a:t>
            </a:r>
          </a:p>
          <a:p>
            <a:r>
              <a:rPr lang="en-US" sz="1900"/>
              <a:t>• Headquarters: Riverside, California, USA</a:t>
            </a:r>
          </a:p>
          <a:p>
            <a:r>
              <a:rPr lang="en-US" sz="1900"/>
              <a:t>• Industry: E-commerce &amp; Retail (Cycling)</a:t>
            </a:r>
          </a:p>
          <a:p>
            <a:r>
              <a:rPr lang="en-US" sz="1900"/>
              <a:t>• Products: Bicycles, parts, accessories, apparel</a:t>
            </a:r>
          </a:p>
          <a:p>
            <a:r>
              <a:rPr lang="en-US" sz="1900"/>
              <a:t>• Sales Channels: Online store &amp; retail outlets</a:t>
            </a:r>
          </a:p>
        </p:txBody>
      </p:sp>
      <p:pic>
        <p:nvPicPr>
          <p:cNvPr id="4" name="Picture 3" descr="A dolphin logo with text&#10;&#10;AI-generated content may be incorrect.">
            <a:extLst>
              <a:ext uri="{FF2B5EF4-FFF2-40B4-BE49-F238E27FC236}">
                <a16:creationId xmlns:a16="http://schemas.microsoft.com/office/drawing/2014/main" id="{F3B5A9CB-94F0-E332-CD3C-D688B461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72" y="6324600"/>
            <a:ext cx="666087" cy="541020"/>
          </a:xfrm>
          <a:prstGeom prst="rect">
            <a:avLst/>
          </a:prstGeom>
        </p:spPr>
      </p:pic>
      <p:pic>
        <p:nvPicPr>
          <p:cNvPr id="6" name="Picture 5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64E0044-8CB1-FD0B-76D0-205D979E0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694" y="6387195"/>
            <a:ext cx="1063323" cy="4444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riding a bicycle on a road&#10;&#10;AI-generated content may be incorrect.">
            <a:extLst>
              <a:ext uri="{FF2B5EF4-FFF2-40B4-BE49-F238E27FC236}">
                <a16:creationId xmlns:a16="http://schemas.microsoft.com/office/drawing/2014/main" id="{9C3B8E0F-F538-4ECC-3708-C03F98CD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977" r="14417"/>
          <a:stretch/>
        </p:blipFill>
        <p:spPr>
          <a:xfrm>
            <a:off x="5517364" y="9154"/>
            <a:ext cx="3607761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5" name="Picture 4" descr="Close-up of a bike seat in laneway">
            <a:extLst>
              <a:ext uri="{FF2B5EF4-FFF2-40B4-BE49-F238E27FC236}">
                <a16:creationId xmlns:a16="http://schemas.microsoft.com/office/drawing/2014/main" id="{798BDD49-F147-9730-F6BA-6431A8141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39" r="7078" b="1"/>
          <a:stretch/>
        </p:blipFill>
        <p:spPr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Picture 3" descr="A dolphin logo with text&#10;&#10;AI-generated content may be incorrect.">
            <a:extLst>
              <a:ext uri="{FF2B5EF4-FFF2-40B4-BE49-F238E27FC236}">
                <a16:creationId xmlns:a16="http://schemas.microsoft.com/office/drawing/2014/main" id="{E0EFD378-53B1-7AA2-710E-1A9D3B9F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63" r="-3" b="-3"/>
          <a:stretch/>
        </p:blipFill>
        <p:spPr>
          <a:xfrm>
            <a:off x="8337278" y="615391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421A6-B9E0-5BF8-5DD8-CC3C4B69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5403949" y="6758101"/>
            <a:ext cx="208253" cy="71761"/>
          </a:xfrm>
        </p:spPr>
        <p:txBody>
          <a:bodyPr>
            <a:normAutofit fontScale="90000"/>
          </a:bodyPr>
          <a:lstStyle/>
          <a:p>
            <a:endParaRPr lang="en-US" sz="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515A-621A-A3A3-C7F1-814DC86E7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This report aims to analyze sales and product performance based on various metrics, including store-wise sales, cumulative sales, top-selling products, customer spending, and staff performance. The key findings are outlined below.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sz="1500"/>
          </a:p>
          <a:p>
            <a:endParaRPr lang="en-US" sz="1500"/>
          </a:p>
        </p:txBody>
      </p:sp>
      <p:pic>
        <p:nvPicPr>
          <p:cNvPr id="8" name="Picture 7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CF338E0-3768-893A-457E-4C8D42AF5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534" y="6387195"/>
            <a:ext cx="1063323" cy="4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7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6134360">
            <a:off x="6304372" y="4911541"/>
            <a:ext cx="458747" cy="147825"/>
          </a:xfrm>
        </p:spPr>
        <p:txBody>
          <a:bodyPr>
            <a:normAutofit/>
          </a:bodyPr>
          <a:lstStyle/>
          <a:p>
            <a:endParaRPr lang="en-US" sz="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D65C4B-A3DA-917C-0A19-05295A820D82}"/>
              </a:ext>
            </a:extLst>
          </p:cNvPr>
          <p:cNvGrpSpPr/>
          <p:nvPr/>
        </p:nvGrpSpPr>
        <p:grpSpPr>
          <a:xfrm>
            <a:off x="2898540" y="1511184"/>
            <a:ext cx="6236211" cy="6024132"/>
            <a:chOff x="1045824" y="2429735"/>
            <a:chExt cx="10100353" cy="4256276"/>
          </a:xfrm>
        </p:grpSpPr>
        <p:pic>
          <p:nvPicPr>
            <p:cNvPr id="6" name="Picture 22" descr="home_biker_flatbox2">
              <a:extLst>
                <a:ext uri="{FF2B5EF4-FFF2-40B4-BE49-F238E27FC236}">
                  <a16:creationId xmlns:a16="http://schemas.microsoft.com/office/drawing/2014/main" id="{8D763096-11CE-F91D-0666-CF6FC5244E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544" y="4242482"/>
              <a:ext cx="4936633" cy="1955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342C22-09E1-B1FE-9428-872F9B032C13}"/>
                </a:ext>
              </a:extLst>
            </p:cNvPr>
            <p:cNvSpPr/>
            <p:nvPr/>
          </p:nvSpPr>
          <p:spPr>
            <a:xfrm>
              <a:off x="5719304" y="4244464"/>
              <a:ext cx="549322" cy="1952340"/>
            </a:xfrm>
            <a:prstGeom prst="rect">
              <a:avLst/>
            </a:prstGeom>
            <a:solidFill>
              <a:srgbClr val="AF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Picture 28" descr="Degree, diploma, education, graduation, hat icon - Download on Iconfinder">
              <a:extLst>
                <a:ext uri="{FF2B5EF4-FFF2-40B4-BE49-F238E27FC236}">
                  <a16:creationId xmlns:a16="http://schemas.microsoft.com/office/drawing/2014/main" id="{A3BC0D20-148D-13C0-6588-F33450F52A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2871" y="2429735"/>
              <a:ext cx="495119" cy="495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0" descr="Shopping Bag - Free commerce icons">
              <a:extLst>
                <a:ext uri="{FF2B5EF4-FFF2-40B4-BE49-F238E27FC236}">
                  <a16:creationId xmlns:a16="http://schemas.microsoft.com/office/drawing/2014/main" id="{33839DF0-A4E9-30B8-A709-FFF52BC2D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69" y="5034052"/>
              <a:ext cx="371990" cy="371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8B1411-92A7-9687-FEFA-07D47FF1B104}"/>
                </a:ext>
              </a:extLst>
            </p:cNvPr>
            <p:cNvGrpSpPr/>
            <p:nvPr/>
          </p:nvGrpSpPr>
          <p:grpSpPr>
            <a:xfrm>
              <a:off x="1134490" y="4879521"/>
              <a:ext cx="6172077" cy="495120"/>
              <a:chOff x="1134490" y="4879521"/>
              <a:chExt cx="6172077" cy="495120"/>
            </a:xfrm>
          </p:grpSpPr>
          <p:pic>
            <p:nvPicPr>
              <p:cNvPr id="20" name="Picture 32" descr="Settings, configuration, options, tool, tools icon - Free download">
                <a:extLst>
                  <a:ext uri="{FF2B5EF4-FFF2-40B4-BE49-F238E27FC236}">
                    <a16:creationId xmlns:a16="http://schemas.microsoft.com/office/drawing/2014/main" id="{260DCF43-79BB-7C7C-8300-3BD42211D3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490" y="4941086"/>
                <a:ext cx="371991" cy="3719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34" descr="Globe icon - Free download on Iconfinder">
                <a:extLst>
                  <a:ext uri="{FF2B5EF4-FFF2-40B4-BE49-F238E27FC236}">
                    <a16:creationId xmlns:a16="http://schemas.microsoft.com/office/drawing/2014/main" id="{4D369758-6244-9833-08CE-0737F65212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1447" y="4879521"/>
                <a:ext cx="495120" cy="4951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8E185-5856-AD5F-6C8C-90CD16A41918}"/>
                </a:ext>
              </a:extLst>
            </p:cNvPr>
            <p:cNvSpPr txBox="1"/>
            <p:nvPr/>
          </p:nvSpPr>
          <p:spPr>
            <a:xfrm>
              <a:off x="6784346" y="3484194"/>
              <a:ext cx="436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96AB8-41ED-96B4-FCE4-F2FC34530C66}"/>
                </a:ext>
              </a:extLst>
            </p:cNvPr>
            <p:cNvSpPr txBox="1"/>
            <p:nvPr/>
          </p:nvSpPr>
          <p:spPr>
            <a:xfrm>
              <a:off x="1045824" y="6224346"/>
              <a:ext cx="436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9944EB-3B96-58BA-D007-8A2CEC930548}"/>
                </a:ext>
              </a:extLst>
            </p:cNvPr>
            <p:cNvSpPr txBox="1"/>
            <p:nvPr/>
          </p:nvSpPr>
          <p:spPr>
            <a:xfrm>
              <a:off x="6784346" y="6224346"/>
              <a:ext cx="4361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2" name="Picture 21" descr="A dolphin logo with text&#10;&#10;AI-generated content may be incorrect.">
            <a:extLst>
              <a:ext uri="{FF2B5EF4-FFF2-40B4-BE49-F238E27FC236}">
                <a16:creationId xmlns:a16="http://schemas.microsoft.com/office/drawing/2014/main" id="{F6B06D31-40D5-B6D0-9A2B-9049085521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4646" y="6255423"/>
            <a:ext cx="666087" cy="5410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7A5066-70E9-3AF9-5973-F93CDCCCA85E}"/>
              </a:ext>
            </a:extLst>
          </p:cNvPr>
          <p:cNvSpPr txBox="1"/>
          <p:nvPr/>
        </p:nvSpPr>
        <p:spPr>
          <a:xfrm>
            <a:off x="804460" y="-45133"/>
            <a:ext cx="6286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highlight>
                  <a:srgbClr val="C0C0C0"/>
                </a:highlight>
              </a:rPr>
              <a:t> Sales Performance</a:t>
            </a:r>
          </a:p>
          <a:p>
            <a:endParaRPr lang="en-US" sz="3500" dirty="0">
              <a:highlight>
                <a:srgbClr val="C0C0C0"/>
              </a:highlight>
            </a:endParaRPr>
          </a:p>
        </p:txBody>
      </p:sp>
      <p:pic>
        <p:nvPicPr>
          <p:cNvPr id="34" name="Content Placeholder 33" descr="A computer code with black text&#10;&#10;AI-generated content may be incorrect.">
            <a:extLst>
              <a:ext uri="{FF2B5EF4-FFF2-40B4-BE49-F238E27FC236}">
                <a16:creationId xmlns:a16="http://schemas.microsoft.com/office/drawing/2014/main" id="{8DE07644-3C2B-239A-60D2-1CF637A99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54485" y="1451451"/>
            <a:ext cx="7954491" cy="2221144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8E7EAC-F41A-C904-5759-C334A638B278}"/>
              </a:ext>
            </a:extLst>
          </p:cNvPr>
          <p:cNvSpPr txBox="1"/>
          <p:nvPr/>
        </p:nvSpPr>
        <p:spPr>
          <a:xfrm>
            <a:off x="1706880" y="45399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FFB72-6468-4E8B-A335-AB603B88CFA0}"/>
              </a:ext>
            </a:extLst>
          </p:cNvPr>
          <p:cNvSpPr txBox="1"/>
          <p:nvPr/>
        </p:nvSpPr>
        <p:spPr>
          <a:xfrm>
            <a:off x="-243841" y="492760"/>
            <a:ext cx="5682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0" i="0" dirty="0">
                <a:solidFill>
                  <a:srgbClr val="000000"/>
                </a:solidFill>
                <a:effectLst/>
                <a:latin typeface="Roobert"/>
              </a:rPr>
              <a:t>1. Find the total number of products sold by       each store along with the store name.</a:t>
            </a:r>
            <a:endParaRPr lang="en-US" sz="2200" b="0" i="0" dirty="0">
              <a:solidFill>
                <a:srgbClr val="50596C"/>
              </a:solidFill>
              <a:effectLst/>
              <a:latin typeface="Roobert"/>
            </a:endParaRPr>
          </a:p>
          <a:p>
            <a:endParaRPr lang="en-US" sz="2200" dirty="0"/>
          </a:p>
        </p:txBody>
      </p:sp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363626-28A5-BDB0-7041-D68D57785E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0" y="5476144"/>
            <a:ext cx="2676899" cy="13717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BF71452-EEA6-2D91-753A-4777FBA53D38}"/>
              </a:ext>
            </a:extLst>
          </p:cNvPr>
          <p:cNvSpPr txBox="1"/>
          <p:nvPr/>
        </p:nvSpPr>
        <p:spPr>
          <a:xfrm>
            <a:off x="30479" y="504444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40" name="Picture 39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AB3A9BEF-6155-B239-CB66-3A6A1649FA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07534" y="6387195"/>
            <a:ext cx="1063323" cy="4444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7CA7-384F-42A9-5FBF-EC4CF66E8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4960" y="264478"/>
            <a:ext cx="5669280" cy="114300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Roobert"/>
              </a:rPr>
              <a:t>  2. 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Roobert"/>
              </a:rPr>
              <a:t>Calculate the cumulative sum of quantities sold for each product over time.</a:t>
            </a:r>
            <a:br>
              <a:rPr lang="en-US" sz="2200" b="0" i="0" dirty="0">
                <a:solidFill>
                  <a:srgbClr val="50596C"/>
                </a:solidFill>
                <a:effectLst/>
                <a:latin typeface="Roobert"/>
              </a:rPr>
            </a:br>
            <a:endParaRPr lang="en-US" sz="2200" dirty="0"/>
          </a:p>
        </p:txBody>
      </p:sp>
      <p:pic>
        <p:nvPicPr>
          <p:cNvPr id="16" name="Picture 24" descr="home_biker_flatbox3">
            <a:extLst>
              <a:ext uri="{FF2B5EF4-FFF2-40B4-BE49-F238E27FC236}">
                <a16:creationId xmlns:a16="http://schemas.microsoft.com/office/drawing/2014/main" id="{48BB6D68-21AB-BEF0-A39C-5555F0412E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20" y="487680"/>
            <a:ext cx="2729230" cy="221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609047-316B-D0A7-F911-62D65BB39F44}"/>
              </a:ext>
            </a:extLst>
          </p:cNvPr>
          <p:cNvSpPr/>
          <p:nvPr/>
        </p:nvSpPr>
        <p:spPr>
          <a:xfrm>
            <a:off x="6031155" y="499945"/>
            <a:ext cx="339165" cy="2763252"/>
          </a:xfrm>
          <a:prstGeom prst="rect">
            <a:avLst/>
          </a:prstGeom>
          <a:solidFill>
            <a:srgbClr val="A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6" descr="home_biker_flatbox4">
            <a:extLst>
              <a:ext uri="{FF2B5EF4-FFF2-40B4-BE49-F238E27FC236}">
                <a16:creationId xmlns:a16="http://schemas.microsoft.com/office/drawing/2014/main" id="{C0C1F452-A5D9-BEFC-4C27-BECDB0048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903" y="3971994"/>
            <a:ext cx="2353937" cy="286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9A0DB9E-ECB0-9D15-DB78-D3908767C1B0}"/>
              </a:ext>
            </a:extLst>
          </p:cNvPr>
          <p:cNvSpPr/>
          <p:nvPr/>
        </p:nvSpPr>
        <p:spPr>
          <a:xfrm>
            <a:off x="6450898" y="3941514"/>
            <a:ext cx="339165" cy="2916486"/>
          </a:xfrm>
          <a:prstGeom prst="rect">
            <a:avLst/>
          </a:prstGeom>
          <a:solidFill>
            <a:srgbClr val="AF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4485A03-FA8A-F79A-6344-B7111351C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723"/>
            <a:ext cx="9144000" cy="2310233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B694884D-F010-A896-D67F-EDDA711E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0" y="5155132"/>
            <a:ext cx="3610479" cy="1648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96BF23-60BD-328C-2ABA-89071F3133F6}"/>
              </a:ext>
            </a:extLst>
          </p:cNvPr>
          <p:cNvSpPr txBox="1"/>
          <p:nvPr/>
        </p:nvSpPr>
        <p:spPr>
          <a:xfrm>
            <a:off x="10159" y="472948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1" name="Picture 10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FE9B6E96-3823-2CC1-B8F8-2E5B18CEE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694" y="6387195"/>
            <a:ext cx="1063323" cy="4444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06FF03-BDA8-FBAF-B0BE-A59EEA9C1BB4}"/>
              </a:ext>
            </a:extLst>
          </p:cNvPr>
          <p:cNvSpPr/>
          <p:nvPr/>
        </p:nvSpPr>
        <p:spPr>
          <a:xfrm>
            <a:off x="23560" y="3771197"/>
            <a:ext cx="1673160" cy="64300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98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5A149-1CA9-EADE-0110-FF6393215C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" y="389467"/>
            <a:ext cx="4932679" cy="839893"/>
          </a:xfrm>
        </p:spPr>
        <p:txBody>
          <a:bodyPr>
            <a:noAutofit/>
          </a:bodyPr>
          <a:lstStyle/>
          <a:p>
            <a:pPr algn="l"/>
            <a:r>
              <a:rPr lang="en-US" sz="2200" b="0" i="0" dirty="0">
                <a:solidFill>
                  <a:srgbClr val="000000"/>
                </a:solidFill>
                <a:effectLst/>
                <a:latin typeface="Roobert"/>
              </a:rPr>
              <a:t>3. Find the product with the highest total sales (quantity * price) for each category.</a:t>
            </a:r>
            <a:br>
              <a:rPr lang="en-US" sz="2200" b="0" i="0" dirty="0">
                <a:solidFill>
                  <a:srgbClr val="50596C"/>
                </a:solidFill>
                <a:effectLst/>
                <a:latin typeface="Roobert"/>
              </a:rPr>
            </a:br>
            <a:endParaRPr lang="en-US" sz="2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45146-E7DD-C9C5-17CD-5CF5995A2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5277684"/>
            <a:ext cx="3465438" cy="775494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pic>
        <p:nvPicPr>
          <p:cNvPr id="5" name="Picture 4" descr="A bicycle in a field of flowers&#10;&#10;AI-generated content may be incorrect.">
            <a:extLst>
              <a:ext uri="{FF2B5EF4-FFF2-40B4-BE49-F238E27FC236}">
                <a16:creationId xmlns:a16="http://schemas.microsoft.com/office/drawing/2014/main" id="{3ACEE21C-F87F-4E2E-067C-7556D72A2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25" r="20765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2C951A0-9470-CA1D-5E93-B90B936A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6488"/>
            <a:ext cx="9144000" cy="2782303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66AE46-2E17-3DDF-3820-862AA9D3E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3" y="5281509"/>
            <a:ext cx="4995607" cy="14765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F0FC35-F741-1D26-AABB-A062DB39E038}"/>
              </a:ext>
            </a:extLst>
          </p:cNvPr>
          <p:cNvSpPr txBox="1"/>
          <p:nvPr/>
        </p:nvSpPr>
        <p:spPr>
          <a:xfrm>
            <a:off x="40639" y="473964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22" name="Picture 21" descr="A dolphin logo with text&#10;&#10;AI-generated content may be incorrect.">
            <a:extLst>
              <a:ext uri="{FF2B5EF4-FFF2-40B4-BE49-F238E27FC236}">
                <a16:creationId xmlns:a16="http://schemas.microsoft.com/office/drawing/2014/main" id="{C7C757C1-FEA8-95AC-9860-1A72ECB2F7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11887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23" name="Picture 2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CEA6249C-B532-EC53-39B3-F65C615BD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894" y="6397355"/>
            <a:ext cx="1063323" cy="44446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9ADFE1C-75E2-58F2-0270-3FCCFBF1E6A2}"/>
              </a:ext>
            </a:extLst>
          </p:cNvPr>
          <p:cNvSpPr/>
          <p:nvPr/>
        </p:nvSpPr>
        <p:spPr>
          <a:xfrm>
            <a:off x="13400" y="3458567"/>
            <a:ext cx="1673160" cy="1046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681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C4118A-B523-45D9-B427-8E05B2DEA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B01C2-01E2-2EB0-77D3-F17C15A46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693" y="-550251"/>
            <a:ext cx="4736973" cy="3346901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 dirty="0"/>
              <a:t>4. Find the top 3 most sold products in terms of quantity.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1B7AE-AA0A-A5AE-D7CF-8DD276B37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146" y="5940663"/>
            <a:ext cx="1577213" cy="287418"/>
          </a:xfrm>
          <a:noFill/>
        </p:spPr>
        <p:txBody>
          <a:bodyPr>
            <a:normAutofit fontScale="47500" lnSpcReduction="20000"/>
          </a:bodyPr>
          <a:lstStyle/>
          <a:p>
            <a:pPr algn="l"/>
            <a:endParaRPr lang="en-US" dirty="0"/>
          </a:p>
        </p:txBody>
      </p:sp>
      <p:pic>
        <p:nvPicPr>
          <p:cNvPr id="7" name="Picture 6" descr="A red bicycle in a room&#10;&#10;AI-generated content may be incorrect.">
            <a:extLst>
              <a:ext uri="{FF2B5EF4-FFF2-40B4-BE49-F238E27FC236}">
                <a16:creationId xmlns:a16="http://schemas.microsoft.com/office/drawing/2014/main" id="{291051C3-58ED-7045-CD7A-9737B463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86" r="21541"/>
          <a:stretch/>
        </p:blipFill>
        <p:spPr>
          <a:xfrm>
            <a:off x="4571999" y="10"/>
            <a:ext cx="4579241" cy="6857990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E949EC4-4F2F-646E-00E0-E579B90E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7" y="1700149"/>
            <a:ext cx="9144000" cy="2962807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2031BA-7E77-6B2C-EC9E-F8DC6E37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0" y="5828269"/>
            <a:ext cx="4182059" cy="1114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FBB483-40D4-AF49-E0FF-2878C25CF2D3}"/>
              </a:ext>
            </a:extLst>
          </p:cNvPr>
          <p:cNvSpPr txBox="1"/>
          <p:nvPr/>
        </p:nvSpPr>
        <p:spPr>
          <a:xfrm>
            <a:off x="40639" y="536956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5" name="Picture 14" descr="A dolphin logo with text&#10;&#10;AI-generated content may be incorrect.">
            <a:extLst>
              <a:ext uri="{FF2B5EF4-FFF2-40B4-BE49-F238E27FC236}">
                <a16:creationId xmlns:a16="http://schemas.microsoft.com/office/drawing/2014/main" id="{48CDEFB7-10C2-85C9-C156-C15B11A63A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63" r="-3" b="-3"/>
          <a:stretch/>
        </p:blipFill>
        <p:spPr>
          <a:xfrm>
            <a:off x="8296638" y="118872"/>
            <a:ext cx="834154" cy="76809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17" name="Picture 16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EB9BAE8-55EA-0F39-2E0C-4DB621652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774" y="6397355"/>
            <a:ext cx="1063323" cy="4444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F39C0C-5366-F391-CDCB-1A33593AF83A}"/>
              </a:ext>
            </a:extLst>
          </p:cNvPr>
          <p:cNvSpPr/>
          <p:nvPr/>
        </p:nvSpPr>
        <p:spPr>
          <a:xfrm>
            <a:off x="-18390" y="4351624"/>
            <a:ext cx="1745590" cy="8904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3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iding a bicycle on a road&#10;&#10;AI-generated content may be incorrect.">
            <a:extLst>
              <a:ext uri="{FF2B5EF4-FFF2-40B4-BE49-F238E27FC236}">
                <a16:creationId xmlns:a16="http://schemas.microsoft.com/office/drawing/2014/main" id="{501C28D6-4ACD-F826-6FDE-4CE02583F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 r="2" b="2"/>
          <a:stretch/>
        </p:blipFill>
        <p:spPr>
          <a:xfrm>
            <a:off x="1891768" y="10"/>
            <a:ext cx="72522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54EAB-F38C-8A1C-168B-DD6208B0D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768" y="-138706"/>
            <a:ext cx="6477830" cy="134951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500" b="1" dirty="0">
                <a:highlight>
                  <a:srgbClr val="C0C0C0"/>
                </a:highlight>
              </a:rPr>
              <a:t>Customer and Order Insights</a:t>
            </a:r>
            <a:br>
              <a:rPr lang="en-US" sz="3500" b="1" dirty="0">
                <a:highlight>
                  <a:srgbClr val="C0C0C0"/>
                </a:highlight>
              </a:rPr>
            </a:br>
            <a:endParaRPr lang="en-US" sz="3500" dirty="0"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C4053-333F-6778-3817-4B2BDB205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11" y="650240"/>
            <a:ext cx="8328229" cy="1938793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000" b="0" i="0" dirty="0">
                <a:solidFill>
                  <a:srgbClr val="000000"/>
                </a:solidFill>
                <a:effectLst/>
                <a:latin typeface="Roobert"/>
              </a:rPr>
              <a:t>1. Find the customer who spent the most money on orders.</a:t>
            </a:r>
            <a:endParaRPr lang="en-US" sz="3000" b="0" i="0" dirty="0">
              <a:solidFill>
                <a:srgbClr val="50596C"/>
              </a:solidFill>
              <a:effectLst/>
              <a:latin typeface="Roobert"/>
            </a:endParaRPr>
          </a:p>
          <a:p>
            <a:pPr algn="l"/>
            <a:endParaRPr lang="en-US" sz="3000" dirty="0"/>
          </a:p>
        </p:txBody>
      </p:sp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5F4B8AA7-BA9D-91E7-6C37-0AD79086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538"/>
            <a:ext cx="9144000" cy="299397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0543AF-7F7B-90FC-438E-BDA4C5017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9" y="6253437"/>
            <a:ext cx="3162741" cy="609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9ED6C2-617D-7495-4616-0095179FCCA8}"/>
              </a:ext>
            </a:extLst>
          </p:cNvPr>
          <p:cNvSpPr txBox="1"/>
          <p:nvPr/>
        </p:nvSpPr>
        <p:spPr>
          <a:xfrm>
            <a:off x="40639" y="5765800"/>
            <a:ext cx="1547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200" dirty="0"/>
              <a:t>Output</a:t>
            </a:r>
          </a:p>
        </p:txBody>
      </p:sp>
      <p:pic>
        <p:nvPicPr>
          <p:cNvPr id="13" name="Picture 1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7EB227BD-9F11-5E2F-5D35-A2C10AEBB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534" y="6397355"/>
            <a:ext cx="1063323" cy="4444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8DA9366-49EA-93B7-B06F-F7F0E7A1DD21}"/>
              </a:ext>
            </a:extLst>
          </p:cNvPr>
          <p:cNvSpPr/>
          <p:nvPr/>
        </p:nvSpPr>
        <p:spPr>
          <a:xfrm>
            <a:off x="-10160" y="4178904"/>
            <a:ext cx="1899920" cy="8904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0023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457</Words>
  <Application>Microsoft Office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Roobert</vt:lpstr>
      <vt:lpstr>Wingdings</vt:lpstr>
      <vt:lpstr>Office Theme</vt:lpstr>
      <vt:lpstr>Jenson USA - Company Overview</vt:lpstr>
      <vt:lpstr>Introduction to Jenson USA</vt:lpstr>
      <vt:lpstr>Company Overview</vt:lpstr>
      <vt:lpstr>PowerPoint Presentation</vt:lpstr>
      <vt:lpstr>PowerPoint Presentation</vt:lpstr>
      <vt:lpstr>  2. Calculate the cumulative sum of quantities sold for each product over time. </vt:lpstr>
      <vt:lpstr>3. Find the product with the highest total sales (quantity * price) for each category. </vt:lpstr>
      <vt:lpstr>4. Find the top 3 most sold products in terms of quantity. </vt:lpstr>
      <vt:lpstr>Customer and Order Insights </vt:lpstr>
      <vt:lpstr>2. Find the total number of orders placed by each customer per store. </vt:lpstr>
      <vt:lpstr>3. Identify the customers who have ordered all types of products (i.e., from every category). </vt:lpstr>
      <vt:lpstr>PowerPoint Presentation</vt:lpstr>
      <vt:lpstr>2. Find the median value of the price list. </vt:lpstr>
      <vt:lpstr>3.List all products that   have never been ordered (use EXISTS). </vt:lpstr>
      <vt:lpstr>1.Find the names of staff members who have not made any sales. </vt:lpstr>
      <vt:lpstr>2. List the names of staff members who have made more sales than the average number of sales by all staff members. </vt:lpstr>
      <vt:lpstr> This report provides a comprehensive analysis of sales performance, customer behavior, pricing trends, inventory efficiency, and staff contributions. By identifying key patterns and trends, businesses can make data-driven decisions to enhance sales strategies, optimize product offerings, and improve overall operational efficiency. Understanding customer preferences, monitoring staff performance, and maintaining a balanced inventory are crucial for sustaining growth and competitiveness in the market. </vt:lpstr>
      <vt:lpstr>FOLLOW ME ON LINKEDIN TO GET MORE INFORMATION   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MD Pravez Alam</cp:lastModifiedBy>
  <cp:revision>3</cp:revision>
  <dcterms:created xsi:type="dcterms:W3CDTF">2013-01-27T09:14:16Z</dcterms:created>
  <dcterms:modified xsi:type="dcterms:W3CDTF">2025-03-25T12:09:58Z</dcterms:modified>
  <cp:category/>
</cp:coreProperties>
</file>